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561" r:id="rId5"/>
    <p:sldId id="441" r:id="rId6"/>
    <p:sldId id="559" r:id="rId7"/>
    <p:sldId id="461" r:id="rId8"/>
    <p:sldId id="560" r:id="rId9"/>
    <p:sldId id="492" r:id="rId10"/>
    <p:sldId id="55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8D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3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2064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36319-64FE-184B-9A92-3446B8FA2DB3}" type="datetimeFigureOut">
              <a:rPr lang="en-US" smtClean="0"/>
              <a:t>1/21/23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30708-CF72-394B-89C6-AA0B5E4F71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7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DBF75-0D0A-4F14-816D-4053A85F716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07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DBF75-0D0A-4F14-816D-4053A85F716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366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DBF75-0D0A-4F14-816D-4053A85F716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686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DBF75-0D0A-4F14-816D-4053A85F716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286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			</a:t>
            </a:r>
            <a:r>
              <a:rPr lang="en-US" dirty="0"/>
              <a:t>-</a:t>
            </a: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B0DEA9-7421-2E44-8217-A2006BA73D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96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553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4841D-71D5-B443-8F76-7AA343F6A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AC9F7E-334B-D64B-8601-D92902E4B7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B1D03-B97D-4B41-BBA5-24DE9CFA8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1/21/23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6D8A0-D9AF-4840-9D23-7549CA94D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FB262-31E0-AA41-901B-54BFE876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75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7C229-20AB-324A-97C8-D2FA59395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96DF41-789C-424E-87A3-919BDEA64D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783A1-C231-8B4E-A5B9-5A421949B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1/21/23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1C59C-6ADD-EC46-A6EC-1447DC278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9A5E9-68EE-F345-8822-37B9AF0A3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3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469FA8-4025-D64C-8E51-5B5FCEC39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5E9A19-1096-1444-85C6-FAD24849A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67968-071E-7F48-97E9-996DE877B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1/21/23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9AEAF-F23A-284D-8BE2-3BAEF7803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CABE3-3B52-BA46-85F2-E4EBE21E2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5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CFF41-B03B-E34F-96B1-E23E3AD9D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B2438-956D-6645-B426-E86092236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6169B-8310-4246-9066-7692D7C3F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1/21/23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4F530-ADE2-FD44-938E-CB716B0BA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8E976-1B54-9646-B482-DD7801845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81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EFB8B-9CF8-644A-82DD-FE1C776C4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233F2-909C-9F48-ADBA-910747EE2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215C-1464-BF48-8500-339C91F73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1/21/23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D8C01-51E0-EB45-A877-74641BF32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93B80-C88E-B74D-A33C-298AAFECD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840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A9299-276C-2A43-AEFE-611A64809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53F29-68DF-494B-8778-E5126DD780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59C019-EC9A-084A-89D5-939AA1BB4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D1382C-1F62-9A4D-8AC5-26BA11A1A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1/21/23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74342-4128-704A-AB12-8D274FB00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01CB31-AA36-234F-8A90-CEDE1AA94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5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4879C-EE96-5E44-8E41-77811D5E3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C2ADD4-AF8B-AA42-B006-6979E57A3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2614FF-7827-CE4B-BA45-C4E5248CC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426240-255E-5149-B04F-94BC06D098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1A3DE1-018F-8043-80A7-FB5365AA4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210D1B-9778-C447-A278-7043A3809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1/21/23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3F0765-6E50-224B-88D9-E7EE56D19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E76C67-233C-9B4F-9E8E-252C7B99F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840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5C020-24C8-784D-B9C9-A752FABE0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D15E8D-271E-204D-9A01-193F0E9EC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1/21/23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99E45A-D73A-3D4D-A5E2-C9A607D3A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9FF563-1F9A-764C-86B7-CF46AF880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82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4388E7-2A6D-454B-B79B-4DAC46900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1/21/23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FDC357-EDE3-9D44-8678-63B67E2F9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A167D1-15A5-4546-AD8D-EF09028C8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01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577F-8F09-1E43-A757-45D4B0B41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2F0E5-4B06-874F-BD6A-42887592F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EBB481-E80A-2D42-8FDF-383837E006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4DF4BF-0E4B-E34C-8964-E20E8D2F0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1/21/23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B33573-B2D4-C643-BC0B-1948FFF60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507A7-13A8-4B49-BE52-ACABB8EFB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91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0F17B-9049-CB42-9B36-537602598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CAF41D-6C68-9B47-9967-EA8F86A3E2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D7F349-3AF9-5C44-BC27-4954B7B67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421D96-EF6E-3B44-B6CD-92DC40BA3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A8CB-02C3-794A-BB8C-7D049E415105}" type="datetimeFigureOut">
              <a:rPr lang="en-US" smtClean="0"/>
              <a:t>1/21/23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F71CE-BE87-7B45-A463-1412923DE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43DFD-56AB-EC4F-864B-5C9F994F3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6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81DCCC-D3FE-7548-887E-AD8ACEFD7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BE6ED-D019-B049-9186-FDB133CA2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9F633-7F24-A841-9B11-D4AA8AAC6E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EA8CB-02C3-794A-BB8C-7D049E415105}" type="datetimeFigureOut">
              <a:rPr lang="en-US" smtClean="0"/>
              <a:t>1/21/23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B692A-358D-B648-B8FE-1A994D6B4A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9BB4C-FE3A-F54A-B9F7-7BA6271B04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F7C6C-7B74-154F-9B0B-C10FD9688E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61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F2EE9F-1406-2ACC-00A4-7446F114B87B}"/>
              </a:ext>
            </a:extLst>
          </p:cNvPr>
          <p:cNvSpPr txBox="1"/>
          <p:nvPr/>
        </p:nvSpPr>
        <p:spPr>
          <a:xfrm>
            <a:off x="1940728" y="903890"/>
            <a:ext cx="896901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BB8D0B"/>
                </a:solidFill>
              </a:rPr>
              <a:t>It might surprise you who suffers from “Imposter Syndrome”…</a:t>
            </a:r>
          </a:p>
          <a:p>
            <a:pPr algn="ctr"/>
            <a:endParaRPr lang="en-US" sz="3600" dirty="0">
              <a:solidFill>
                <a:srgbClr val="BB8D0B"/>
              </a:solidFill>
            </a:endParaRPr>
          </a:p>
          <a:p>
            <a:endParaRPr lang="en-US" dirty="0">
              <a:solidFill>
                <a:srgbClr val="BB8D0B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Here are a few slides where you can try to 1</a:t>
            </a:r>
            <a:r>
              <a:rPr lang="en-US" baseline="30000" dirty="0"/>
              <a:t>st</a:t>
            </a:r>
            <a:r>
              <a:rPr lang="en-US" dirty="0"/>
              <a:t> guess who (that is famous) is behind the quote.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Then their name will be revealed.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Give it a try… 		</a:t>
            </a:r>
            <a:r>
              <a:rPr lang="en-US" dirty="0">
                <a:solidFill>
                  <a:srgbClr val="BB8D0B"/>
                </a:solidFill>
              </a:rPr>
              <a:t>		</a:t>
            </a:r>
          </a:p>
          <a:p>
            <a:r>
              <a:rPr lang="en-US" dirty="0"/>
              <a:t>				</a:t>
            </a:r>
          </a:p>
          <a:p>
            <a:endParaRPr lang="en-US" dirty="0"/>
          </a:p>
          <a:p>
            <a:pPr algn="ctr"/>
            <a:r>
              <a:rPr lang="en-US" dirty="0"/>
              <a:t>Denise M. Driscoll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Director of Diversity and Inclusion</a:t>
            </a:r>
          </a:p>
          <a:p>
            <a:pPr algn="ctr"/>
            <a:r>
              <a:rPr lang="en-US" dirty="0"/>
              <a:t>CISTAR</a:t>
            </a:r>
          </a:p>
        </p:txBody>
      </p:sp>
    </p:spTree>
    <p:extLst>
      <p:ext uri="{BB962C8B-B14F-4D97-AF65-F5344CB8AC3E}">
        <p14:creationId xmlns:p14="http://schemas.microsoft.com/office/powerpoint/2010/main" val="3690377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970" y="2284856"/>
            <a:ext cx="85359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i="1" dirty="0"/>
              <a:t>“The exaggerated esteem in which my lifework is held makes me very ill at ease.  I feel compelled to think of myself as an involuntary swindler.”</a:t>
            </a:r>
          </a:p>
          <a:p>
            <a:pPr lvl="1"/>
            <a:endParaRPr lang="en-US" sz="2800" dirty="0"/>
          </a:p>
          <a:p>
            <a:pPr lvl="3"/>
            <a:r>
              <a:rPr lang="en-US" sz="3200" dirty="0"/>
              <a:t>	</a:t>
            </a:r>
            <a:endParaRPr lang="en-US" sz="2800" dirty="0"/>
          </a:p>
          <a:p>
            <a:pPr lvl="3"/>
            <a:endParaRPr lang="en-US" sz="2400" dirty="0"/>
          </a:p>
          <a:p>
            <a:pPr lvl="1" algn="ctr"/>
            <a:r>
              <a:rPr lang="en-US" sz="2400" dirty="0"/>
              <a:t>	</a:t>
            </a:r>
            <a:r>
              <a:rPr lang="en-US" sz="2400" b="1" dirty="0"/>
              <a:t>Who said this?	</a:t>
            </a:r>
            <a:r>
              <a:rPr lang="en-US" sz="2400" dirty="0"/>
              <a:t>		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691970" y="246517"/>
            <a:ext cx="83928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We are All Susceptible to Feeling an</a:t>
            </a:r>
          </a:p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Undermining Voice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696029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47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970" y="2284856"/>
            <a:ext cx="85359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i="1" dirty="0"/>
              <a:t>“The exaggerated esteem in which my lifework is held makes me very ill at ease.  I feel compelled to think of myself as an involuntary swindler.”</a:t>
            </a:r>
          </a:p>
          <a:p>
            <a:pPr lvl="1"/>
            <a:endParaRPr lang="en-US" sz="2800" dirty="0"/>
          </a:p>
          <a:p>
            <a:pPr lvl="3"/>
            <a:r>
              <a:rPr lang="en-US" sz="3200" dirty="0"/>
              <a:t>	                    </a:t>
            </a:r>
            <a:r>
              <a:rPr lang="en-US" sz="3200" b="1" dirty="0"/>
              <a:t>Albert Einstein</a:t>
            </a:r>
            <a:endParaRPr lang="en-US" sz="3200" b="1" i="1" dirty="0"/>
          </a:p>
          <a:p>
            <a:pPr lvl="1"/>
            <a:endParaRPr lang="en-US" sz="2800" dirty="0"/>
          </a:p>
          <a:p>
            <a:pPr lvl="3"/>
            <a:endParaRPr lang="en-US" sz="2400" dirty="0"/>
          </a:p>
          <a:p>
            <a:pPr lvl="1"/>
            <a:r>
              <a:rPr lang="en-US" sz="2400" dirty="0"/>
              <a:t>					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691970" y="246517"/>
            <a:ext cx="83928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We are All Susceptible to Feeling an</a:t>
            </a:r>
          </a:p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Undermining Voice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696029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46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970" y="2115972"/>
            <a:ext cx="853591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i="1" dirty="0"/>
              <a:t>“I have spent my years since Princeton, while at law school and in my various professional jobs, not feeling completely a part of the world I inhabit.  I am always looking over my shoulder, wondering if I measure up.”</a:t>
            </a:r>
            <a:endParaRPr lang="en-US" sz="3200" dirty="0"/>
          </a:p>
          <a:p>
            <a:pPr lvl="3"/>
            <a:r>
              <a:rPr lang="en-US" sz="3200" dirty="0"/>
              <a:t>			</a:t>
            </a:r>
          </a:p>
          <a:p>
            <a:pPr lvl="3"/>
            <a:r>
              <a:rPr lang="en-US" sz="3200" dirty="0"/>
              <a:t>			</a:t>
            </a:r>
            <a:endParaRPr lang="en-US" sz="2400" dirty="0"/>
          </a:p>
          <a:p>
            <a:pPr lvl="1"/>
            <a:endParaRPr lang="en-US" sz="2400" dirty="0"/>
          </a:p>
          <a:p>
            <a:pPr lvl="1" algn="ctr"/>
            <a:r>
              <a:rPr lang="en-US" sz="2400" dirty="0"/>
              <a:t>	</a:t>
            </a:r>
            <a:r>
              <a:rPr lang="en-US" sz="2400" b="1" dirty="0"/>
              <a:t>Who said this?	</a:t>
            </a:r>
            <a:endParaRPr lang="en-US" sz="2400" dirty="0"/>
          </a:p>
          <a:p>
            <a:pPr lvl="1"/>
            <a:r>
              <a:rPr lang="en-US" sz="2400" dirty="0"/>
              <a:t>					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691970" y="271412"/>
            <a:ext cx="8392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Voice....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323359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40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970" y="2115972"/>
            <a:ext cx="853591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i="1" dirty="0"/>
              <a:t>“I have spent my years since Princeton, while at law school and in my various professional jobs, not feeling completely a part of the world I inhabit.  I am always looking over my shoulder, wondering if I measure up.”</a:t>
            </a:r>
            <a:endParaRPr lang="en-US" sz="3200" dirty="0"/>
          </a:p>
          <a:p>
            <a:pPr lvl="3"/>
            <a:r>
              <a:rPr lang="en-US" sz="3200" dirty="0"/>
              <a:t>			</a:t>
            </a:r>
          </a:p>
          <a:p>
            <a:pPr lvl="3"/>
            <a:r>
              <a:rPr lang="en-US" sz="3200" dirty="0"/>
              <a:t>			 </a:t>
            </a:r>
            <a:r>
              <a:rPr lang="en-US" sz="3200" b="1" dirty="0"/>
              <a:t>Sonia Sotomayor</a:t>
            </a:r>
            <a:endParaRPr lang="en-US" sz="3200" b="1" i="1" dirty="0"/>
          </a:p>
          <a:p>
            <a:pPr marL="1714500" lvl="3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					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1691970" y="271412"/>
            <a:ext cx="8392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BB8D0B"/>
                </a:solidFill>
                <a:latin typeface="+mj-lt"/>
              </a:rPr>
              <a:t>Voice....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323359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260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032219">
            <a:off x="6002237" y="1341182"/>
            <a:ext cx="4913011" cy="4491144"/>
          </a:xfrm>
          <a:prstGeom prst="rect">
            <a:avLst/>
          </a:prstGeom>
          <a:scene3d>
            <a:camera prst="isometricBottomDown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13" y="336330"/>
            <a:ext cx="10485573" cy="403222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BB8D0B"/>
                </a:solidFill>
              </a:rPr>
              <a:t>Imposter Syndrome –  We are all susceptible …</a:t>
            </a:r>
            <a:br>
              <a:rPr lang="en-US" dirty="0">
                <a:solidFill>
                  <a:srgbClr val="BB8D0B"/>
                </a:solidFill>
                <a:latin typeface="Impact" panose="020B0806030902050204" pitchFamily="34" charset="0"/>
              </a:rPr>
            </a:br>
            <a:br>
              <a:rPr lang="en-US" dirty="0">
                <a:solidFill>
                  <a:srgbClr val="BB8D0B"/>
                </a:solidFill>
                <a:latin typeface="Impact" panose="020B0806030902050204" pitchFamily="34" charset="0"/>
              </a:rPr>
            </a:b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0" y="1308294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79696" y="2499537"/>
            <a:ext cx="48529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 fear that your true abilities will be found out (other people have inflated them)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8294637" y="3328981"/>
            <a:ext cx="20785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70% of people</a:t>
            </a:r>
          </a:p>
        </p:txBody>
      </p:sp>
    </p:spTree>
    <p:extLst>
      <p:ext uri="{BB962C8B-B14F-4D97-AF65-F5344CB8AC3E}">
        <p14:creationId xmlns:p14="http://schemas.microsoft.com/office/powerpoint/2010/main" val="1417123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283" y="758113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BB8D0B"/>
                </a:solidFill>
              </a:rPr>
              <a:t>Share Your Imposter Syndrome Experiences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3012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If you feel comfortable doing so, share with your mentee/mentor a time when you experienced imposter syndrome.</a:t>
            </a:r>
          </a:p>
          <a:p>
            <a:endParaRPr lang="en-US" dirty="0"/>
          </a:p>
          <a:p>
            <a:r>
              <a:rPr lang="en-US" dirty="0"/>
              <a:t>And if comfortable, share how you handled it (or not).  Reflect on what seems to provoke such feelings; what makes it better?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7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16795C67BE34A9B06E06FA7B4A867" ma:contentTypeVersion="8" ma:contentTypeDescription="Create a new document." ma:contentTypeScope="" ma:versionID="62996db07bf8a930fdbbaccb1588623b">
  <xsd:schema xmlns:xsd="http://www.w3.org/2001/XMLSchema" xmlns:xs="http://www.w3.org/2001/XMLSchema" xmlns:p="http://schemas.microsoft.com/office/2006/metadata/properties" xmlns:ns3="7cdba42b-dba5-40a3-9cbe-28d98059560f" targetNamespace="http://schemas.microsoft.com/office/2006/metadata/properties" ma:root="true" ma:fieldsID="fdd0093eb56e6be2a36b3640711eb802" ns3:_="">
    <xsd:import namespace="7cdba42b-dba5-40a3-9cbe-28d98059560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dba42b-dba5-40a3-9cbe-28d9805956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8E9796-3C7B-48A9-A08D-CCD7DDDCD7F6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7cdba42b-dba5-40a3-9cbe-28d98059560f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1359522-7877-4DDC-8027-EC67D4A527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9416A1-58BF-4489-AB25-3EFBDD79C5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dba42b-dba5-40a3-9cbe-28d9805956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5157</TotalTime>
  <Words>382</Words>
  <Application>Microsoft Macintosh PowerPoint</Application>
  <PresentationFormat>Widescreen</PresentationFormat>
  <Paragraphs>58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Imposter Syndrome –  We are all susceptible …        </vt:lpstr>
      <vt:lpstr>Share Your Imposter Syndrome Experiences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Effective Communication Skills</dc:title>
  <dc:creator>Driscoll, Denise M.</dc:creator>
  <cp:lastModifiedBy>Driscoll, Denise M.</cp:lastModifiedBy>
  <cp:revision>92</cp:revision>
  <dcterms:created xsi:type="dcterms:W3CDTF">2020-05-13T00:01:55Z</dcterms:created>
  <dcterms:modified xsi:type="dcterms:W3CDTF">2023-01-22T02:02:20Z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lidoPresentationID">
    <vt:lpwstr>6c5a8a04-0378-44ad-b00d-a33badd86a94</vt:lpwstr>
  </property>
  <property fmtid="{D5CDD505-2E9C-101B-9397-08002B2CF9AE}" pid="3" name="SlidoAppVersion">
    <vt:lpwstr>0.7.1.521</vt:lpwstr>
  </property>
  <property fmtid="{D5CDD505-2E9C-101B-9397-08002B2CF9AE}" pid="4" name="ContentTypeId">
    <vt:lpwstr>0x01010057E16795C67BE34A9B06E06FA7B4A867</vt:lpwstr>
  </property>
  <property fmtid="{D5CDD505-2E9C-101B-9397-08002B2CF9AE}" pid="5" name="MSIP_Label_4044bd30-2ed7-4c9d-9d12-46200872a97b_Enabled">
    <vt:lpwstr>true</vt:lpwstr>
  </property>
  <property fmtid="{D5CDD505-2E9C-101B-9397-08002B2CF9AE}" pid="6" name="MSIP_Label_4044bd30-2ed7-4c9d-9d12-46200872a97b_SetDate">
    <vt:lpwstr>2023-01-13T11:42:50Z</vt:lpwstr>
  </property>
  <property fmtid="{D5CDD505-2E9C-101B-9397-08002B2CF9AE}" pid="7" name="MSIP_Label_4044bd30-2ed7-4c9d-9d12-46200872a97b_Method">
    <vt:lpwstr>Standard</vt:lpwstr>
  </property>
  <property fmtid="{D5CDD505-2E9C-101B-9397-08002B2CF9AE}" pid="8" name="MSIP_Label_4044bd30-2ed7-4c9d-9d12-46200872a97b_Name">
    <vt:lpwstr>defa4170-0d19-0005-0004-bc88714345d2</vt:lpwstr>
  </property>
  <property fmtid="{D5CDD505-2E9C-101B-9397-08002B2CF9AE}" pid="9" name="MSIP_Label_4044bd30-2ed7-4c9d-9d12-46200872a97b_SiteId">
    <vt:lpwstr>4130bd39-7c53-419c-b1e5-8758d6d63f21</vt:lpwstr>
  </property>
  <property fmtid="{D5CDD505-2E9C-101B-9397-08002B2CF9AE}" pid="10" name="MSIP_Label_4044bd30-2ed7-4c9d-9d12-46200872a97b_ActionId">
    <vt:lpwstr>b495c08d-8946-43b2-b4a6-b272bd1c2d75</vt:lpwstr>
  </property>
  <property fmtid="{D5CDD505-2E9C-101B-9397-08002B2CF9AE}" pid="11" name="MSIP_Label_4044bd30-2ed7-4c9d-9d12-46200872a97b_ContentBits">
    <vt:lpwstr>0</vt:lpwstr>
  </property>
</Properties>
</file>